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enturyGothic-regular.fntdata"/><Relationship Id="rId21" Type="http://schemas.openxmlformats.org/officeDocument/2006/relationships/slide" Target="slides/slide16.xml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CenturyGothic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Everyone, Our names are….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group 6. Our project is To Save a Heart.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ecd23d06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ecd23d06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some of the most relevant measurables from the cardiac arrest patient data dimensions from our dataset. They are peer-reviewed. They are the dimensions we’ll consider in our project.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0fc41a79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0fc41a7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- We can see from this simply bar graph that chest pain severity tends to peak between 50-60 as well as in early 40s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0fc41a79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0fc41a79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- We can also see from this bar graph that a patient’s fasting blood sugar doesn’t seem to correlate at all with a patient’s chest pain reports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0fc41a79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0fc41a79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- A correlation matrix has been explored by a data scientist named Jae Duk Seo. This gives us the ability to see which attributes have a stronger link to whether or not a cardiac has been fatal.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0fc41a79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0fc41a79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- This matrix has indicated several strong correlations. This would be between whether or not a patient has a normal heart, a fixable defect, or an abnormal defect. Correlations also presented themselves when exercise induced angina led to chest pain and heart attacks. The exercise induced angina could be a key visualization attribute as it could indicate a danger threshold that patients could be well aware of. In this case a visualization could be key to inform patients that if their heart rate enters a particular beats per second, they could drastically increase their risk of having a cardiac arrest.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ecd23d06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ecd23d06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created a gantt chart to be used in the planning of project tasks and sub-tasks.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02e62df9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02e62df9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Paul Parkin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Poor Management of deliverables: The team used a collaboration tool, Slack, to communicate and remind each other of pending tasks.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Weekly meetings were used for catch-up briefings.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Poor team cohesion: We mitigated this issue by communally delegating  roles, </a:t>
            </a:r>
            <a:r>
              <a:rPr lang="en" sz="1200">
                <a:solidFill>
                  <a:schemeClr val="dk1"/>
                </a:solidFill>
              </a:rPr>
              <a:t>documentation</a:t>
            </a:r>
            <a:r>
              <a:rPr lang="en" sz="1200">
                <a:solidFill>
                  <a:schemeClr val="dk1"/>
                </a:solidFill>
              </a:rPr>
              <a:t> of project deliverables and creating a project charter of the </a:t>
            </a:r>
            <a:r>
              <a:rPr lang="en" sz="1200">
                <a:solidFill>
                  <a:schemeClr val="dk1"/>
                </a:solidFill>
              </a:rPr>
              <a:t>team's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vision and goals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020359a8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020359a8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- The purpose of our visualization project is to determine potential emergent patterns from fatal and </a:t>
            </a:r>
            <a:r>
              <a:rPr lang="en"/>
              <a:t>nonfatal</a:t>
            </a:r>
            <a:r>
              <a:rPr lang="en"/>
              <a:t> heart attacks. These patterns could help physicians recognize potential danger thresholds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ecd23d06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ecd23d06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slides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02e62df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02e62df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Paul Parkin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Angina - Low blood flow to heart muscles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Chest pain types - Anginal, atypical anginal, non-anginal, </a:t>
            </a:r>
            <a:r>
              <a:rPr lang="en"/>
              <a:t>asymptomatic  (no symptoms)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Old peak - Electrocardiograph depression below baseline for exercise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200">
                <a:solidFill>
                  <a:srgbClr val="111111"/>
                </a:solidFill>
                <a:highlight>
                  <a:srgbClr val="FFFFFF"/>
                </a:highlight>
              </a:rPr>
              <a:t>Thalassemia - low hemoglobin - inherited - Normal (uptake), fixed defect, </a:t>
            </a:r>
            <a:r>
              <a:rPr lang="en" sz="1200">
                <a:solidFill>
                  <a:srgbClr val="111111"/>
                </a:solidFill>
                <a:highlight>
                  <a:srgbClr val="FFFFFF"/>
                </a:highlight>
              </a:rPr>
              <a:t>reversible</a:t>
            </a:r>
            <a:r>
              <a:rPr lang="en" sz="1200">
                <a:solidFill>
                  <a:srgbClr val="111111"/>
                </a:solidFill>
                <a:highlight>
                  <a:srgbClr val="FFFFFF"/>
                </a:highlight>
              </a:rPr>
              <a:t> defect</a:t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-"/>
            </a:pPr>
            <a:r>
              <a:rPr lang="en" sz="1200">
                <a:solidFill>
                  <a:srgbClr val="111111"/>
                </a:solidFill>
                <a:highlight>
                  <a:srgbClr val="FFFFFF"/>
                </a:highlight>
              </a:rPr>
              <a:t>Patients - No heart disease or varying levels</a:t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ecd23d06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ecd23d06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Paul Parkin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4 age categories - compare variable in each category.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4 chest pain types compared to health variables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Variables are given a weight- stacked-check a threshold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ecd23d06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ecd23d06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each heart disease attribute with respect to age category. The x-axis.. The y-axis...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ecd23d06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ecd23d06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Paul Parkin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create multiple graphs to see each health variable compared to chest pain, heart </a:t>
            </a:r>
            <a:r>
              <a:rPr lang="en"/>
              <a:t>diseases</a:t>
            </a:r>
            <a:r>
              <a:rPr lang="en"/>
              <a:t>, and </a:t>
            </a:r>
            <a:r>
              <a:rPr lang="en"/>
              <a:t>exercise</a:t>
            </a:r>
            <a:r>
              <a:rPr lang="en"/>
              <a:t> induced angina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ecd23d06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ecd23d06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- This preliminary circular bar graph attempts to indicate whether or not a surgery could potentially be needed by </a:t>
            </a:r>
            <a:r>
              <a:rPr lang="en"/>
              <a:t>incorporating</a:t>
            </a:r>
            <a:r>
              <a:rPr lang="en"/>
              <a:t> a red surgery threshold line around several key data dimensions. If chest pain type, cholesterol level, heart defects, and exercise induced angina crosses a particular threshold then it would be indicative that a patient is under significant duress.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0fc41a79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0fc41a79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- The proposed solution looks similar to the previous sketch however it would have an interactive element to it. Patients/doctors would be able to select values from the bar graph to be able to determine if a patient is about to cross a threshold. A more robust visualization is planned to incorporate designs from all 3 sketches that would allow multiple circular bar graphs to be connected using the most correlative data in order to use the visualization to predict potential problems.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866216" y="1085850"/>
            <a:ext cx="66192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866216" y="3583035"/>
            <a:ext cx="6619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SzPts val="1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866217" y="3600440"/>
            <a:ext cx="6619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/>
          <p:nvPr>
            <p:ph idx="2" type="pic"/>
          </p:nvPr>
        </p:nvSpPr>
        <p:spPr>
          <a:xfrm>
            <a:off x="866216" y="514350"/>
            <a:ext cx="6619200" cy="27306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866217" y="4025494"/>
            <a:ext cx="66192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866216" y="1085850"/>
            <a:ext cx="6619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866216" y="2743200"/>
            <a:ext cx="66192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1181101" y="1085850"/>
            <a:ext cx="59994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1447800" y="2828380"/>
            <a:ext cx="54597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b="0" i="0" sz="11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90" name="Google Shape;90;p13"/>
          <p:cNvSpPr txBox="1"/>
          <p:nvPr>
            <p:ph idx="2" type="body"/>
          </p:nvPr>
        </p:nvSpPr>
        <p:spPr>
          <a:xfrm>
            <a:off x="866216" y="3262993"/>
            <a:ext cx="66192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91" name="Google Shape;91;p13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673721" y="728440"/>
            <a:ext cx="6015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95" name="Google Shape;95;p13"/>
          <p:cNvSpPr txBox="1"/>
          <p:nvPr/>
        </p:nvSpPr>
        <p:spPr>
          <a:xfrm>
            <a:off x="6997867" y="1960340"/>
            <a:ext cx="6015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866216" y="2343151"/>
            <a:ext cx="66192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866216" y="3583036"/>
            <a:ext cx="6619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474710" y="1485900"/>
            <a:ext cx="2210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489347" y="2000250"/>
            <a:ext cx="21954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06" name="Google Shape;106;p15"/>
          <p:cNvSpPr txBox="1"/>
          <p:nvPr>
            <p:ph idx="3" type="body"/>
          </p:nvPr>
        </p:nvSpPr>
        <p:spPr>
          <a:xfrm>
            <a:off x="2912744" y="1485900"/>
            <a:ext cx="2202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07" name="Google Shape;107;p15"/>
          <p:cNvSpPr txBox="1"/>
          <p:nvPr>
            <p:ph idx="4" type="body"/>
          </p:nvPr>
        </p:nvSpPr>
        <p:spPr>
          <a:xfrm>
            <a:off x="2904829" y="2000250"/>
            <a:ext cx="22101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08" name="Google Shape;108;p15"/>
          <p:cNvSpPr txBox="1"/>
          <p:nvPr>
            <p:ph idx="5" type="body"/>
          </p:nvPr>
        </p:nvSpPr>
        <p:spPr>
          <a:xfrm>
            <a:off x="5343525" y="1485900"/>
            <a:ext cx="2199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09" name="Google Shape;109;p15"/>
          <p:cNvSpPr txBox="1"/>
          <p:nvPr>
            <p:ph idx="6" type="body"/>
          </p:nvPr>
        </p:nvSpPr>
        <p:spPr>
          <a:xfrm>
            <a:off x="5343525" y="2000250"/>
            <a:ext cx="21990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cxnSp>
        <p:nvCxnSpPr>
          <p:cNvPr id="110" name="Google Shape;110;p15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15"/>
          <p:cNvCxnSpPr/>
          <p:nvPr/>
        </p:nvCxnSpPr>
        <p:spPr>
          <a:xfrm>
            <a:off x="5221671" y="1600200"/>
            <a:ext cx="0" cy="29751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15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489347" y="3188212"/>
            <a:ext cx="2205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18" name="Google Shape;118;p16"/>
          <p:cNvSpPr/>
          <p:nvPr>
            <p:ph idx="2" type="pic"/>
          </p:nvPr>
        </p:nvSpPr>
        <p:spPr>
          <a:xfrm>
            <a:off x="489347" y="1657350"/>
            <a:ext cx="2205000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3" type="body"/>
          </p:nvPr>
        </p:nvSpPr>
        <p:spPr>
          <a:xfrm>
            <a:off x="489347" y="3620408"/>
            <a:ext cx="2205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20" name="Google Shape;120;p16"/>
          <p:cNvSpPr txBox="1"/>
          <p:nvPr>
            <p:ph idx="4" type="body"/>
          </p:nvPr>
        </p:nvSpPr>
        <p:spPr>
          <a:xfrm>
            <a:off x="2917031" y="3188212"/>
            <a:ext cx="21978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21" name="Google Shape;121;p16"/>
          <p:cNvSpPr/>
          <p:nvPr>
            <p:ph idx="5" type="pic"/>
          </p:nvPr>
        </p:nvSpPr>
        <p:spPr>
          <a:xfrm>
            <a:off x="2917030" y="1657350"/>
            <a:ext cx="2197800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6" type="body"/>
          </p:nvPr>
        </p:nvSpPr>
        <p:spPr>
          <a:xfrm>
            <a:off x="2916016" y="3620408"/>
            <a:ext cx="2200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23" name="Google Shape;123;p16"/>
          <p:cNvSpPr txBox="1"/>
          <p:nvPr>
            <p:ph idx="7" type="body"/>
          </p:nvPr>
        </p:nvSpPr>
        <p:spPr>
          <a:xfrm>
            <a:off x="5343525" y="3188212"/>
            <a:ext cx="2199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24" name="Google Shape;124;p16"/>
          <p:cNvSpPr/>
          <p:nvPr>
            <p:ph idx="8" type="pic"/>
          </p:nvPr>
        </p:nvSpPr>
        <p:spPr>
          <a:xfrm>
            <a:off x="5343524" y="1657350"/>
            <a:ext cx="2199000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9" type="body"/>
          </p:nvPr>
        </p:nvSpPr>
        <p:spPr>
          <a:xfrm>
            <a:off x="5343431" y="3620406"/>
            <a:ext cx="2202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cxnSp>
        <p:nvCxnSpPr>
          <p:cNvPr id="126" name="Google Shape;126;p16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16"/>
          <p:cNvCxnSpPr/>
          <p:nvPr/>
        </p:nvCxnSpPr>
        <p:spPr>
          <a:xfrm>
            <a:off x="5221671" y="1600200"/>
            <a:ext cx="0" cy="29751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16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 rot="5400000">
            <a:off x="2609140" y="-241862"/>
            <a:ext cx="3146700" cy="6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 rot="5400000">
            <a:off x="4700560" y="1850110"/>
            <a:ext cx="43695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 rot="5400000">
            <a:off x="1259709" y="-104840"/>
            <a:ext cx="4026600" cy="55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827484" y="1539688"/>
            <a:ext cx="67098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866217" y="2146300"/>
            <a:ext cx="66192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866216" y="3583036"/>
            <a:ext cx="6619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827484" y="1545431"/>
            <a:ext cx="32973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algn="l"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240870" y="1542069"/>
            <a:ext cx="32973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algn="l"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827485" y="1428750"/>
            <a:ext cx="3297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827484" y="1885950"/>
            <a:ext cx="32973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algn="l"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4240871" y="1428750"/>
            <a:ext cx="3297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47" name="Google Shape;47;p6"/>
          <p:cNvSpPr txBox="1"/>
          <p:nvPr>
            <p:ph idx="4" type="body"/>
          </p:nvPr>
        </p:nvSpPr>
        <p:spPr>
          <a:xfrm>
            <a:off x="4240871" y="1885950"/>
            <a:ext cx="32973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algn="l"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866215" y="1085850"/>
            <a:ext cx="25509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3588462" y="1085850"/>
            <a:ext cx="3897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04800" lvl="0" marL="457200" algn="l">
              <a:spcBef>
                <a:spcPts val="800"/>
              </a:spcBef>
              <a:spcAft>
                <a:spcPts val="0"/>
              </a:spcAft>
              <a:buSzPts val="1200"/>
              <a:buChar char="►"/>
              <a:defRPr sz="1500"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2pPr>
            <a:lvl3pPr indent="-292100" lvl="2" marL="1371600" algn="l"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3pPr>
            <a:lvl4pPr indent="-279400" lvl="3" marL="18288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4pPr>
            <a:lvl5pPr indent="-279400" lvl="4" marL="22860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5pPr>
            <a:lvl6pPr indent="-279400" lvl="5" marL="27432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6pPr>
            <a:lvl7pPr indent="-279400" lvl="6" marL="32004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7pPr>
            <a:lvl8pPr indent="-279400" lvl="7" marL="36576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8pPr>
            <a:lvl9pPr indent="-279400" lvl="8" marL="41148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866215" y="2346960"/>
            <a:ext cx="25509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865430" y="1390644"/>
            <a:ext cx="38196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/>
          <p:nvPr>
            <p:ph idx="2" type="pic"/>
          </p:nvPr>
        </p:nvSpPr>
        <p:spPr>
          <a:xfrm>
            <a:off x="5212160" y="857250"/>
            <a:ext cx="2400300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866216" y="2743200"/>
            <a:ext cx="3813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2.xml"/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002264"/>
            <a:ext cx="3027758" cy="3141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169260"/>
            <a:ext cx="1141809" cy="17740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6456759" y="1257300"/>
            <a:ext cx="2114700" cy="21147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5999559" y="0"/>
            <a:ext cx="1202541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6454409" y="4572000"/>
            <a:ext cx="7453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7828359" y="0"/>
            <a:ext cx="5142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827484" y="1539688"/>
            <a:ext cx="67098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048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Char char="►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845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21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94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94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94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94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owardsdatascience.com/basic-medical-data-exploration-visualization-heart-diseases-6ab12bc0a8b7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ronitf/heart-disease-uci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ctrTitle"/>
          </p:nvPr>
        </p:nvSpPr>
        <p:spPr>
          <a:xfrm>
            <a:off x="866216" y="1085850"/>
            <a:ext cx="6619200" cy="2497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Save a Heart</a:t>
            </a:r>
            <a:endParaRPr/>
          </a:p>
        </p:txBody>
      </p:sp>
      <p:sp>
        <p:nvSpPr>
          <p:cNvPr id="148" name="Google Shape;148;p19"/>
          <p:cNvSpPr txBox="1"/>
          <p:nvPr>
            <p:ph idx="1" type="subTitle"/>
          </p:nvPr>
        </p:nvSpPr>
        <p:spPr>
          <a:xfrm>
            <a:off x="866216" y="3583035"/>
            <a:ext cx="6619200" cy="646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Henry Oluka, Paul Parkin, Ryan Woodward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1214758" y="165164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knowledge</a:t>
            </a:r>
            <a:endParaRPr/>
          </a:p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721850" y="998400"/>
            <a:ext cx="8039400" cy="3704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Most r</a:t>
            </a:r>
            <a:r>
              <a:rPr lang="en"/>
              <a:t>elevant</a:t>
            </a:r>
            <a:r>
              <a:rPr lang="en"/>
              <a:t> peer-reviewed attributes (from the dataset) that influences an individual’s propensity to have a cardiac episode are:</a:t>
            </a:r>
            <a:endParaRPr/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AutoNum type="arabicPeriod"/>
            </a:pPr>
            <a:r>
              <a:rPr lang="en"/>
              <a:t>age </a:t>
            </a:r>
            <a:endParaRPr/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AutoNum type="arabicPeriod"/>
            </a:pPr>
            <a:r>
              <a:rPr lang="en"/>
              <a:t>sex </a:t>
            </a:r>
            <a:endParaRPr/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AutoNum type="arabicPeriod"/>
            </a:pPr>
            <a:r>
              <a:rPr lang="en"/>
              <a:t>chest pain type (4 values) </a:t>
            </a:r>
            <a:endParaRPr/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AutoNum type="arabicPeriod"/>
            </a:pPr>
            <a:r>
              <a:rPr lang="en"/>
              <a:t>resting blood pressure </a:t>
            </a:r>
            <a:endParaRPr/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AutoNum type="arabicPeriod"/>
            </a:pPr>
            <a:r>
              <a:rPr lang="en"/>
              <a:t>serum </a:t>
            </a:r>
            <a:r>
              <a:rPr lang="en"/>
              <a:t>cholesterol</a:t>
            </a:r>
            <a:r>
              <a:rPr lang="en"/>
              <a:t> in mg/dl </a:t>
            </a:r>
            <a:endParaRPr/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AutoNum type="arabicPeriod"/>
            </a:pPr>
            <a:r>
              <a:rPr lang="en"/>
              <a:t>fasting blood sugar &gt; 120 mg/dl</a:t>
            </a:r>
            <a:endParaRPr/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AutoNum type="arabicPeriod"/>
            </a:pPr>
            <a:r>
              <a:rPr lang="en"/>
              <a:t>resting electrocardiographic results (values 0,1,2)</a:t>
            </a:r>
            <a:endParaRPr/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AutoNum type="arabicPeriod"/>
            </a:pPr>
            <a:r>
              <a:rPr lang="en"/>
              <a:t>maximum heart rate achieved </a:t>
            </a:r>
            <a:endParaRPr/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AutoNum type="arabicPeriod"/>
            </a:pPr>
            <a:r>
              <a:rPr lang="en"/>
              <a:t>exercise induced angina </a:t>
            </a:r>
            <a:endParaRPr/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AutoNum type="arabicPeriod"/>
            </a:pPr>
            <a:r>
              <a:rPr lang="en"/>
              <a:t>oldpeak = ST depression induced by exercise relative to rest </a:t>
            </a:r>
            <a:endParaRPr/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AutoNum type="arabicPeriod"/>
            </a:pPr>
            <a:r>
              <a:rPr lang="en"/>
              <a:t>the slope of the peak exercise ST segment </a:t>
            </a:r>
            <a:endParaRPr/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AutoNum type="arabicPeriod"/>
            </a:pPr>
            <a:r>
              <a:rPr lang="en"/>
              <a:t>number of major vessels (0-3) colored by </a:t>
            </a:r>
            <a:r>
              <a:rPr lang="en"/>
              <a:t>fluoroscopy</a:t>
            </a:r>
            <a:r>
              <a:rPr lang="en"/>
              <a:t> </a:t>
            </a:r>
            <a:endParaRPr/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AutoNum type="arabicPeriod"/>
            </a:pPr>
            <a:r>
              <a:rPr lang="en"/>
              <a:t>thal: 3 = normal; 6 = fixed defect; 7 = </a:t>
            </a:r>
            <a:r>
              <a:rPr lang="en"/>
              <a:t>reversible</a:t>
            </a:r>
            <a:r>
              <a:rPr lang="en"/>
              <a:t> defect</a:t>
            </a:r>
            <a:endParaRPr/>
          </a:p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1443650" y="4702500"/>
            <a:ext cx="659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https://archive.ics.uci.edu/ml/datasets/Heart+Disease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484583" y="202564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Related Work / Existing knowledge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552300" y="1048225"/>
            <a:ext cx="8039400" cy="3704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►"/>
            </a:pPr>
            <a:r>
              <a:rPr lang="en" sz="2400"/>
              <a:t>Chest pain tends to peak between the ages of 50 and 60</a:t>
            </a:r>
            <a:endParaRPr sz="2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650" y="2012025"/>
            <a:ext cx="5677451" cy="287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1045208" y="215014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Related Work / Existing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knowledge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552300" y="998400"/>
            <a:ext cx="8039400" cy="3704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►"/>
            </a:pPr>
            <a:r>
              <a:rPr lang="en" sz="2400"/>
              <a:t>Fasting Blood Sugar has very little effect on patient’s pain report</a:t>
            </a:r>
            <a:endParaRPr sz="24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750" y="1966625"/>
            <a:ext cx="5731250" cy="29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1045208" y="364464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 / </a:t>
            </a:r>
            <a:r>
              <a:rPr lang="en"/>
              <a:t>Existing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</a:t>
            </a:r>
            <a:endParaRPr/>
          </a:p>
        </p:txBody>
      </p:sp>
      <p:sp>
        <p:nvSpPr>
          <p:cNvPr id="232" name="Google Shape;232;p31"/>
          <p:cNvSpPr txBox="1"/>
          <p:nvPr>
            <p:ph idx="1" type="body"/>
          </p:nvPr>
        </p:nvSpPr>
        <p:spPr>
          <a:xfrm>
            <a:off x="502475" y="1284850"/>
            <a:ext cx="4019700" cy="37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►"/>
            </a:pPr>
            <a:r>
              <a:rPr lang="en" sz="2400"/>
              <a:t>Data analysis in the form of a correlation matrix has been explored by Jae Duk Seo</a:t>
            </a:r>
            <a:endParaRPr sz="2400"/>
          </a:p>
          <a:p>
            <a:pPr indent="-317500" lvl="1" marL="914400" rtl="0" algn="just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</a:pPr>
            <a:r>
              <a:rPr lang="en" u="sng">
                <a:solidFill>
                  <a:schemeClr val="accent3"/>
                </a:solidFill>
                <a:latin typeface="Times"/>
                <a:ea typeface="Times"/>
                <a:cs typeface="Times"/>
                <a:sym typeface="Times"/>
                <a:hlinkClick r:id="rId3"/>
              </a:rPr>
              <a:t>https://towardsdatascience.com/basic-medical-data-exploration-visualization-heart-diseases-6ab12bc0a8b7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540" y="1414775"/>
            <a:ext cx="3560535" cy="35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title"/>
          </p:nvPr>
        </p:nvSpPr>
        <p:spPr>
          <a:xfrm>
            <a:off x="1045208" y="3146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Related Work / Existing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knowledge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2"/>
          <p:cNvSpPr txBox="1"/>
          <p:nvPr>
            <p:ph idx="1" type="body"/>
          </p:nvPr>
        </p:nvSpPr>
        <p:spPr>
          <a:xfrm>
            <a:off x="552300" y="1167650"/>
            <a:ext cx="4019700" cy="37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►"/>
            </a:pPr>
            <a:r>
              <a:rPr lang="en" sz="2400"/>
              <a:t>Strong correlations between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400"/>
              <a:buChar char="►"/>
            </a:pPr>
            <a:r>
              <a:rPr lang="en" sz="2400">
                <a:solidFill>
                  <a:srgbClr val="E06666"/>
                </a:solidFill>
              </a:rPr>
              <a:t>Heart Defects and </a:t>
            </a:r>
            <a:r>
              <a:rPr lang="en" sz="2400">
                <a:solidFill>
                  <a:srgbClr val="E06666"/>
                </a:solidFill>
              </a:rPr>
              <a:t>predictable</a:t>
            </a:r>
            <a:r>
              <a:rPr lang="en" sz="2400">
                <a:solidFill>
                  <a:srgbClr val="E06666"/>
                </a:solidFill>
              </a:rPr>
              <a:t> Heart Attacks</a:t>
            </a:r>
            <a:endParaRPr sz="2400">
              <a:solidFill>
                <a:srgbClr val="E06666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►"/>
            </a:pPr>
            <a:r>
              <a:rPr lang="en" sz="2400">
                <a:solidFill>
                  <a:schemeClr val="accent3"/>
                </a:solidFill>
              </a:rPr>
              <a:t>Exercise Induced Angina leading to Chest Pain and Heart Attacks</a:t>
            </a:r>
            <a:endParaRPr sz="24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grpSp>
        <p:nvGrpSpPr>
          <p:cNvPr id="240" name="Google Shape;240;p32"/>
          <p:cNvGrpSpPr/>
          <p:nvPr/>
        </p:nvGrpSpPr>
        <p:grpSpPr>
          <a:xfrm>
            <a:off x="4812665" y="1364962"/>
            <a:ext cx="3560535" cy="3583075"/>
            <a:chOff x="4713015" y="998400"/>
            <a:chExt cx="3560535" cy="3583075"/>
          </a:xfrm>
        </p:grpSpPr>
        <p:pic>
          <p:nvPicPr>
            <p:cNvPr id="241" name="Google Shape;241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13015" y="998400"/>
              <a:ext cx="3560535" cy="3583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32"/>
            <p:cNvSpPr/>
            <p:nvPr/>
          </p:nvSpPr>
          <p:spPr>
            <a:xfrm>
              <a:off x="7261400" y="3676100"/>
              <a:ext cx="590100" cy="665700"/>
            </a:xfrm>
            <a:prstGeom prst="rect">
              <a:avLst/>
            </a:prstGeom>
            <a:noFill/>
            <a:ln cap="flat" cmpd="sng" w="1143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2"/>
            <p:cNvSpPr txBox="1"/>
            <p:nvPr/>
          </p:nvSpPr>
          <p:spPr>
            <a:xfrm>
              <a:off x="5188875" y="2642600"/>
              <a:ext cx="771600" cy="771600"/>
            </a:xfrm>
            <a:prstGeom prst="rect">
              <a:avLst/>
            </a:prstGeom>
            <a:noFill/>
            <a:ln cap="flat" cmpd="sng" w="1143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1045221" y="382764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62" y="907075"/>
            <a:ext cx="8194325" cy="40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Risks</a:t>
            </a:r>
            <a:endParaRPr/>
          </a:p>
        </p:txBody>
      </p:sp>
      <p:sp>
        <p:nvSpPr>
          <p:cNvPr id="255" name="Google Shape;255;p34"/>
          <p:cNvSpPr txBox="1"/>
          <p:nvPr>
            <p:ph idx="1" type="body"/>
          </p:nvPr>
        </p:nvSpPr>
        <p:spPr>
          <a:xfrm>
            <a:off x="827484" y="1539688"/>
            <a:ext cx="67098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Poor m</a:t>
            </a:r>
            <a:r>
              <a:rPr lang="en"/>
              <a:t>anagement</a:t>
            </a:r>
            <a:r>
              <a:rPr lang="en"/>
              <a:t> of deliverables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Mitigation: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Slack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Meetings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Poor team cohesion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Mitigation: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Documentation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Equal distribution of work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1045208" y="277264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1217109" y="1488863"/>
            <a:ext cx="67098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D966"/>
                </a:solidFill>
              </a:rPr>
              <a:t>Determine patterns within fatal and nonfatal heart attacks </a:t>
            </a:r>
            <a:r>
              <a:rPr lang="en" sz="2400">
                <a:solidFill>
                  <a:srgbClr val="FFFFFF"/>
                </a:solidFill>
              </a:rPr>
              <a:t> through research of heart diseases in order </a:t>
            </a:r>
            <a:r>
              <a:rPr lang="en" sz="2400">
                <a:solidFill>
                  <a:srgbClr val="FFD966"/>
                </a:solidFill>
              </a:rPr>
              <a:t>to prevent fatal heart attacks by helping physicians identify patterns well in advance</a:t>
            </a:r>
            <a:r>
              <a:rPr lang="en" sz="2400">
                <a:solidFill>
                  <a:srgbClr val="FFFFFF"/>
                </a:solidFill>
              </a:rPr>
              <a:t> of the event as well as helping patients identify if they need immediate attention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1045208" y="37688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1217109" y="1427188"/>
            <a:ext cx="6709800" cy="31467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/>
              <a:t>Can </a:t>
            </a:r>
            <a:r>
              <a:rPr lang="en" sz="2400">
                <a:solidFill>
                  <a:schemeClr val="accent3"/>
                </a:solidFill>
              </a:rPr>
              <a:t>Selective and Associative </a:t>
            </a:r>
            <a:r>
              <a:rPr lang="en" sz="2400">
                <a:solidFill>
                  <a:srgbClr val="F1C232"/>
                </a:solidFill>
              </a:rPr>
              <a:t>data be interactively visualized to model the sequence of </a:t>
            </a:r>
            <a:r>
              <a:rPr lang="en" sz="2400">
                <a:solidFill>
                  <a:schemeClr val="accent3"/>
                </a:solidFill>
              </a:rPr>
              <a:t>Interactive</a:t>
            </a:r>
            <a:r>
              <a:rPr lang="en" sz="2400"/>
              <a:t> activities of a physician, during patient diagnosis?</a:t>
            </a:r>
            <a:endParaRPr sz="2400"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1045208" y="32708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1217109" y="998388"/>
            <a:ext cx="67098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Cases: Patients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Dimensions: age, sex, chest pain type, resting blood pressure, serum cholesterol, fasting blood sugar, resting cardio graphic maximum heart rate achieved, exercise induced angina, old-peak, slope peak exercise, number of major vessels, and thal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303 cases X 14 dimensions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https://www.kaggle.com/ronitf/heart-disease-uci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1045208" y="302164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Questions</a:t>
            </a:r>
            <a:endParaRPr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1217109" y="1110488"/>
            <a:ext cx="67098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Are there emerging patterns for patients who experience cardiac issues at a younger age?</a:t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Are there warning signs that a cardiac arrest is imminent given the pain described and the underlying symptoms?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Is there a threshold at which a patient needs invasive surgery, or can surgery be avoided?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1045208" y="33088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1</a:t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 rotWithShape="1">
          <a:blip r:embed="rId3">
            <a:alphaModFix/>
          </a:blip>
          <a:srcRect b="0" l="32723" r="0" t="41131"/>
          <a:stretch/>
        </p:blipFill>
        <p:spPr>
          <a:xfrm rot="5400000">
            <a:off x="567388" y="788137"/>
            <a:ext cx="3695599" cy="431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4953325" y="1141075"/>
            <a:ext cx="3942000" cy="3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Visualizing emerging patterns for patients using:</a:t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AutoNum type="arabicPeriod"/>
            </a:pPr>
            <a:r>
              <a:rPr lang="en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 category, and</a:t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AutoNum type="arabicPeriod"/>
            </a:pPr>
            <a:r>
              <a:rPr lang="en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value of each heart disease attribute in the dataset varies w.r.t age category.</a:t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Char char="●"/>
            </a:pPr>
            <a:r>
              <a:rPr lang="en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x-axis </a:t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Presence of heart disease indicators. </a:t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Char char="●"/>
            </a:pPr>
            <a:r>
              <a:rPr lang="en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y-axis </a:t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age-categories from the dataset. </a:t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Char char="●"/>
            </a:pPr>
            <a:r>
              <a:rPr lang="en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Ribbons:</a:t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Ribbon Size: case frequency for given attribute w.r.t age-category. </a:t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Ribbon Position: The ribbons are vertically sorted by size. </a:t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840358" y="3090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2</a:t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50" y="1083600"/>
            <a:ext cx="4922004" cy="378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/>
        </p:nvSpPr>
        <p:spPr>
          <a:xfrm>
            <a:off x="5541975" y="1083600"/>
            <a:ext cx="3242400" cy="3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Shows warning signs for a heart attack for each chest pain type</a:t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Char char="●"/>
            </a:pPr>
            <a:r>
              <a:rPr lang="en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Color (Chest Pain Type)</a:t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Char char="●"/>
            </a:pPr>
            <a:r>
              <a:rPr lang="en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Dots or x’s (Exercise Induced Angina)</a:t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Char char="●"/>
            </a:pPr>
            <a:r>
              <a:rPr lang="en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Hatched or filled (Target - Heart Disease)</a:t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Char char="●"/>
            </a:pPr>
            <a:r>
              <a:rPr lang="en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Length (Max. Heart Rate)</a:t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1104633" y="359864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3</a:t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75" y="1410164"/>
            <a:ext cx="5105128" cy="342853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5748625" y="1432375"/>
            <a:ext cx="30711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●"/>
            </a:pPr>
            <a:r>
              <a:rPr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Determines if potential </a:t>
            </a:r>
            <a:r>
              <a:rPr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surgery</a:t>
            </a:r>
            <a:r>
              <a:rPr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needed by important correlated weights crossing the threshold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●"/>
            </a:pPr>
            <a:r>
              <a:rPr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Important data dimensions are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○"/>
            </a:pPr>
            <a:r>
              <a:rPr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Chest pain type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○"/>
            </a:pPr>
            <a:r>
              <a:rPr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Cholesterol</a:t>
            </a:r>
            <a:r>
              <a:rPr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level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○"/>
            </a:pPr>
            <a:r>
              <a:rPr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Potential Heart Defects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○"/>
            </a:pPr>
            <a:r>
              <a:rPr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Exercise Induced Angina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75" y="1410175"/>
            <a:ext cx="5293651" cy="3587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1045208" y="359864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63" y="998450"/>
            <a:ext cx="1795650" cy="178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7685" y="937925"/>
            <a:ext cx="2037543" cy="17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5182" y="937921"/>
            <a:ext cx="2674430" cy="17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74" y="2890550"/>
            <a:ext cx="2595825" cy="211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9240" y="2890546"/>
            <a:ext cx="2334419" cy="211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53208" y="2875425"/>
            <a:ext cx="3438392" cy="21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